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slideMasters/slideMaster31.xml" ContentType="application/vnd.openxmlformats-officedocument.presentationml.slideMaster+xml"/>
  <Override PartName="/ppt/slides/slide31.xml" ContentType="application/vnd.openxmlformats-officedocument.presentationml.slide+xml"/>
  <Override PartName="/ppt/slideMasters/slideMaster32.xml" ContentType="application/vnd.openxmlformats-officedocument.presentationml.slideMaster+xml"/>
  <Override PartName="/ppt/slides/slide32.xml" ContentType="application/vnd.openxmlformats-officedocument.presentationml.slide+xml"/>
  <Override PartName="/ppt/slideMasters/slideMaster33.xml" ContentType="application/vnd.openxmlformats-officedocument.presentationml.slideMaster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34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9" r:id="rId40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notesMasterIdLst>
    <p:notesMasterId r:id="rId3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presProps" Target="presProps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Relationship Id="rId40" Type="http://schemas.openxmlformats.org/officeDocument/2006/relationships/slide" Target="slides/slide34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image" Target="../media/image-13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image" Target="../media/image-16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image" Target="../media/image-17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image" Target="../media/image-2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image" Target="../media/image-3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3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0F0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HOW AI CODING AGENTS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457200" y="150876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REALLY READ CODE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457200" y="2423160"/>
            <a:ext cx="4114800" cy="3657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2560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Inside the Runtime: Inspection, Memory, and Control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Leandro Damasio</a:t>
            </a:r>
            <a:pPr indent="0" marL="0">
              <a:buNone/>
            </a:pPr>
            <a:r>
              <a:rPr lang="en-US" sz="14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|  AI Agents Montreal  |  February 23, 2026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Runtime &gt; Prompt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Four Ways to Read Code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43000"/>
            <a:ext cx="1965960" cy="3383280"/>
          </a:xfrm>
          <a:prstGeom prst="rect">
            <a:avLst/>
          </a:prstGeom>
          <a:solidFill>
            <a:srgbClr val="141414"/>
          </a:solidFill>
          <a:ln w="25400">
            <a:solidFill>
              <a:srgbClr val="22C55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143000"/>
            <a:ext cx="1965960" cy="41148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170432"/>
            <a:ext cx="1874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Textual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1627632"/>
            <a:ext cx="178308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How: </a:t>
            </a:r>
            <a:pPr indent="0" marL="0">
              <a:buNone/>
            </a:pPr>
            <a:r>
              <a:rPr lang="en-US" sz="12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String matching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Ex: 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CD3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grep, cat, find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Layer: 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L1-L2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agents live here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560320" y="1143000"/>
            <a:ext cx="1965960" cy="3383280"/>
          </a:xfrm>
          <a:prstGeom prst="rect">
            <a:avLst/>
          </a:prstGeom>
          <a:solidFill>
            <a:srgbClr val="141414"/>
          </a:solidFill>
          <a:ln w="25400">
            <a:solidFill>
              <a:srgbClr val="0891B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60320" y="1143000"/>
            <a:ext cx="1965960" cy="41148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606040" y="1170432"/>
            <a:ext cx="1874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Structural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651760" y="1627632"/>
            <a:ext cx="178308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How: </a:t>
            </a:r>
            <a:pPr indent="0" marL="0">
              <a:buNone/>
            </a:pPr>
            <a:r>
              <a:rPr lang="en-US" sz="12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Syntax parsing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Ex: 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CD3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AST, LSP, Tree-sitter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Layer: 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L3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Navigate code like a graph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663440" y="1143000"/>
            <a:ext cx="1965960" cy="3383280"/>
          </a:xfrm>
          <a:prstGeom prst="rect">
            <a:avLst/>
          </a:prstGeom>
          <a:solidFill>
            <a:srgbClr val="141414"/>
          </a:solidFill>
          <a:ln w="25400">
            <a:solidFill>
              <a:srgbClr val="7C3AE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663440" y="1143000"/>
            <a:ext cx="1965960" cy="41148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09160" y="1170432"/>
            <a:ext cx="1874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Semantic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754880" y="1627632"/>
            <a:ext cx="178308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How: </a:t>
            </a:r>
            <a:pPr indent="0" marL="0">
              <a:buNone/>
            </a:pPr>
            <a:r>
              <a:rPr lang="en-US" sz="12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Similarity matching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Ex: 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CD3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Embeddings, vector search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Layer: 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Based on meaning, not exact match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766560" y="1143000"/>
            <a:ext cx="1965960" cy="3383280"/>
          </a:xfrm>
          <a:prstGeom prst="rect">
            <a:avLst/>
          </a:prstGeom>
          <a:solidFill>
            <a:srgbClr val="141414"/>
          </a:solidFill>
          <a:ln w="25400">
            <a:solidFill>
              <a:srgbClr val="F59E0B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766560" y="1143000"/>
            <a:ext cx="1965960" cy="4114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812280" y="1170432"/>
            <a:ext cx="1874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Behavioral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858000" y="1627632"/>
            <a:ext cx="178308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How: </a:t>
            </a:r>
            <a:pPr indent="0" marL="0">
              <a:buNone/>
            </a:pPr>
            <a:r>
              <a:rPr lang="en-US" sz="12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Observing execution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Ex: 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CD3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npm test, pytest, stacktraces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Layer: 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L1 out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code by watching it run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 agent today fully integrates all four.  That is the frontier.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Four Design Patterns — How Code Reaches the Model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15568"/>
            <a:ext cx="457200" cy="77724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280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1005840" y="1115568"/>
            <a:ext cx="7680960" cy="777240"/>
          </a:xfrm>
          <a:prstGeom prst="rect">
            <a:avLst/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97280" y="1152144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 xml:space="preserve">CLI-Wrapper </a:t>
            </a:r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 xml:space="preserve">  [PULL]</a:t>
            </a:r>
            <a:pPr indent="0" marL="0">
              <a:buNone/>
            </a:pPr>
            <a:r>
              <a:rPr lang="en-US" sz="1200" dirty="0">
                <a:solidFill>
                  <a:srgbClr val="F0F0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 xml:space="preserve">  —  Claude Code · Codex CLI · Gemini CLI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097280" y="1463040"/>
            <a:ext cx="7406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calls named tools. Tool wraps OS command + governance.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048256"/>
            <a:ext cx="457200" cy="7772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21284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1005840" y="2048256"/>
            <a:ext cx="7680960" cy="777240"/>
          </a:xfrm>
          <a:prstGeom prst="rect">
            <a:avLst/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97280" y="2084832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 xml:space="preserve">IDE-Hybrid </a:t>
            </a:r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 xml:space="preserve">  [HYBRID]</a:t>
            </a:r>
            <a:pPr indent="0" marL="0">
              <a:buNone/>
            </a:pPr>
            <a:r>
              <a:rPr lang="en-US" sz="1200" dirty="0">
                <a:solidFill>
                  <a:srgbClr val="F0F0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 xml:space="preserve">  —  Cursor (only hybrid)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1097280" y="2395728"/>
            <a:ext cx="7406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@codebase = PUSH (editor indexes+embeds+injects)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Mode = PULL (read_file, grep_search)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codebase_search = bridge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2980944"/>
            <a:ext cx="457200" cy="77724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14553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1005840" y="2980944"/>
            <a:ext cx="7680960" cy="777240"/>
          </a:xfrm>
          <a:prstGeom prst="rect">
            <a:avLst/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097280" y="301752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 xml:space="preserve">Library-Direct </a:t>
            </a:r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 xml:space="preserve">  [PRE-COMPUTED]</a:t>
            </a:r>
            <a:pPr indent="0" marL="0">
              <a:buNone/>
            </a:pPr>
            <a:r>
              <a:rPr lang="en-US" sz="1200" dirty="0">
                <a:solidFill>
                  <a:srgbClr val="F0F0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 xml:space="preserve">  —  Aider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097280" y="3328416"/>
            <a:ext cx="7406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 reads via Tree-sitter. LLM receives context — never calls tools.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3913632"/>
            <a:ext cx="457200" cy="777240"/>
          </a:xfrm>
          <a:prstGeom prst="rect">
            <a:avLst/>
          </a:prstGeom>
          <a:solidFill>
            <a:srgbClr val="888888"/>
          </a:solidFill>
          <a:ln w="12700">
            <a:solidFill>
              <a:srgbClr val="88888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407822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1005840" y="3913632"/>
            <a:ext cx="7680960" cy="777240"/>
          </a:xfrm>
          <a:prstGeom prst="rect">
            <a:avLst/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097280" y="3950208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 xml:space="preserve">Agent Host </a:t>
            </a:r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 xml:space="preserve">  [DELEGATED]</a:t>
            </a:r>
            <a:pPr indent="0" marL="0">
              <a:buNone/>
            </a:pPr>
            <a:r>
              <a:rPr lang="en-US" sz="1200" dirty="0">
                <a:solidFill>
                  <a:srgbClr val="F0F0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 xml:space="preserve">  —  Zed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097280" y="4261104"/>
            <a:ext cx="7406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Editor provides surface. External agents bring their own tools.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design choice shapes what the model can perceive.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Caching Architecture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88720"/>
            <a:ext cx="2651760" cy="3291840"/>
          </a:xfrm>
          <a:prstGeom prst="rect">
            <a:avLst/>
          </a:prstGeom>
          <a:solidFill>
            <a:srgbClr val="161616"/>
          </a:solidFill>
          <a:ln w="25400">
            <a:solidFill>
              <a:srgbClr val="0891B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188720"/>
            <a:ext cx="2651760" cy="41148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30352" y="1216152"/>
            <a:ext cx="25054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CLAUDE CODE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960120" y="1828800"/>
            <a:ext cx="1645920" cy="329184"/>
          </a:xfrm>
          <a:prstGeom prst="roundRect">
            <a:avLst>
              <a:gd name="adj" fmla="val 27778"/>
            </a:avLst>
          </a:prstGeom>
          <a:solidFill>
            <a:srgbClr val="2A2A2A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1828800"/>
            <a:ext cx="1645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891B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COLD START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48640" y="2267712"/>
            <a:ext cx="246888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cache (API-level, in-session)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memory between sessions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291840" y="1188720"/>
            <a:ext cx="2651760" cy="3291840"/>
          </a:xfrm>
          <a:prstGeom prst="rect">
            <a:avLst/>
          </a:prstGeom>
          <a:solidFill>
            <a:srgbClr val="161616"/>
          </a:solidFill>
          <a:ln w="25400">
            <a:solidFill>
              <a:srgbClr val="F59E0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91840" y="1188720"/>
            <a:ext cx="2651760" cy="4114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364992" y="1216152"/>
            <a:ext cx="25054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CURSOR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794760" y="1828800"/>
            <a:ext cx="1645920" cy="329184"/>
          </a:xfrm>
          <a:prstGeom prst="roundRect">
            <a:avLst>
              <a:gd name="adj" fmla="val 27778"/>
            </a:avLst>
          </a:prstGeom>
          <a:solidFill>
            <a:srgbClr val="2A2A2A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794760" y="1828800"/>
            <a:ext cx="1645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WARM START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383280" y="2267712"/>
            <a:ext cx="246888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Embedding cache · Merkle tree sync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Turbopuffer · .cursor/rules/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≤3 min behind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126480" y="1188720"/>
            <a:ext cx="2651760" cy="3291840"/>
          </a:xfrm>
          <a:prstGeom prst="rect">
            <a:avLst/>
          </a:prstGeom>
          <a:solidFill>
            <a:srgbClr val="161616"/>
          </a:solidFill>
          <a:ln w="25400">
            <a:solidFill>
              <a:srgbClr val="7C3AED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126480" y="1188720"/>
            <a:ext cx="2651760" cy="41148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199632" y="1216152"/>
            <a:ext cx="250545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AIDER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629400" y="1828800"/>
            <a:ext cx="1645920" cy="329184"/>
          </a:xfrm>
          <a:prstGeom prst="roundRect">
            <a:avLst>
              <a:gd name="adj" fmla="val 27778"/>
            </a:avLst>
          </a:prstGeom>
          <a:solidFill>
            <a:srgbClr val="2A2A2A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629400" y="1828800"/>
            <a:ext cx="1645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COLD START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217920" y="2267712"/>
            <a:ext cx="246888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 map (Tree-sitter)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Regenerated every session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Caching determines what the agent already knows before you type.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Inspection — Observed in Cursor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pic>
        <p:nvPicPr>
          <p:cNvPr id="5" name="Image 0" descr="/home/claude/ss02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097280"/>
            <a:ext cx="3226080" cy="320040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502920" y="1161288"/>
            <a:ext cx="1188720" cy="274320"/>
          </a:xfrm>
          <a:prstGeom prst="roundRect">
            <a:avLst>
              <a:gd name="adj" fmla="val 16667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02920" y="1161288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INSPECTION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3840480" y="1097280"/>
            <a:ext cx="50292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Explored 3 directories · 4 files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Grep attempted · Read dag.py L1-80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Searched Pipeline ingestão raw to silver</a:t>
            </a:r>
            <a:endParaRPr lang="en-US" sz="1500" dirty="0"/>
          </a:p>
          <a:p>
            <a:pPr indent="0" marL="0">
              <a:buNone/>
            </a:pPr>
            <a:r>
              <a:rPr lang="en-US" sz="15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Files total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step grows the explored set.</a:t>
            </a:r>
            <a:endParaRPr lang="en-US" sz="1500" dirty="0"/>
          </a:p>
          <a:p>
            <a:pPr indent="0" marL="0">
              <a:buNone/>
            </a:pPr>
            <a:r>
              <a:rPr lang="en-US" sz="15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step costs tokens.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Memory Layers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097280"/>
            <a:ext cx="8229600" cy="713232"/>
          </a:xfrm>
          <a:prstGeom prst="rect">
            <a:avLst/>
          </a:prstGeom>
          <a:solidFill>
            <a:srgbClr val="161616"/>
          </a:solidFill>
          <a:ln w="25400">
            <a:solidFill>
              <a:srgbClr val="8888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234440"/>
            <a:ext cx="502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L0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143000" y="1170432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HIDDEN CONTEXT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143000" y="1481328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definitions invisible until requested · Deferral moves tools here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965960"/>
            <a:ext cx="8046720" cy="713232"/>
          </a:xfrm>
          <a:prstGeom prst="rect">
            <a:avLst/>
          </a:prstGeom>
          <a:solidFill>
            <a:srgbClr val="161616"/>
          </a:solidFill>
          <a:ln w="25400">
            <a:solidFill>
              <a:srgbClr val="0891B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2103120"/>
            <a:ext cx="502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891B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L1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143000" y="2039112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91B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EXECUTION BUFFER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143000" y="2350008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model sees right now · Compaction shrinks this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2834640"/>
            <a:ext cx="7863840" cy="713232"/>
          </a:xfrm>
          <a:prstGeom prst="rect">
            <a:avLst/>
          </a:prstGeom>
          <a:solidFill>
            <a:srgbClr val="161616"/>
          </a:solidFill>
          <a:ln w="25400">
            <a:solidFill>
              <a:srgbClr val="F59E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2971800"/>
            <a:ext cx="502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L2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143000" y="2907792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WORKING MEMORY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143000" y="3218688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Session-local: context window + caches · Ephemeral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3703320"/>
            <a:ext cx="7680960" cy="713232"/>
          </a:xfrm>
          <a:prstGeom prst="rect">
            <a:avLst/>
          </a:prstGeom>
          <a:solidFill>
            <a:srgbClr val="161616"/>
          </a:solidFill>
          <a:ln w="25400">
            <a:solidFill>
              <a:srgbClr val="22C55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3840480"/>
            <a:ext cx="502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2C55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L3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143000" y="3776472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C55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ARCHIVE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143000" y="4087368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 repo · docs/ · rules/ · Survives sessions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57200" y="4663440"/>
            <a:ext cx="1920240" cy="347472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" y="4663440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COMPACTION
</a:t>
            </a:r>
            <a:pPr algn="ct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Layer 1 shrinks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2514600" y="4663440"/>
            <a:ext cx="1920240" cy="347472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560320" y="4663440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PERSISTENCE
</a:t>
            </a:r>
            <a:pPr algn="ct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Layer 2 → Layer 3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572000" y="4663440"/>
            <a:ext cx="1920240" cy="347472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17720" y="4663440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RECALL
</a:t>
            </a:r>
            <a:pPr algn="ct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Layer 3 → Layer 1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629400" y="4663440"/>
            <a:ext cx="1920240" cy="347472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675120" y="4663440"/>
            <a:ext cx="1828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DEFERRAL
</a:t>
            </a:r>
            <a:pPr algn="ctr" indent="0" marL="0">
              <a:buNone/>
            </a:pPr>
            <a:r>
              <a:rPr lang="en-US" sz="900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Layer 1 → Layer 0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Memory Cycle — Observed in Cursor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70432"/>
            <a:ext cx="475488" cy="475488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17043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97280" y="1133856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CREATE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463040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generated — stored outside the project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(observed: C:\Users\leandro.damasio\.cursor\plans\)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1929384"/>
            <a:ext cx="475488" cy="475488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92938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189280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PERSIST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097280" y="2221992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 → docs/ARCHITECTURE.md + git add  (Layer 3 — repo)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2688336"/>
            <a:ext cx="475488" cy="475488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268833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097280" y="265176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RECALL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097280" y="2980944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"Read ARCHITECTURE.md"  (Layer 3 → Layer 1)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57200" y="3447288"/>
            <a:ext cx="475488" cy="475488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344728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097280" y="341071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ACT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97280" y="3739896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patches: +4 -2, +3 -3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57200" y="4206240"/>
            <a:ext cx="475488" cy="475488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420624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097280" y="416966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CONTROL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097280" y="4498848"/>
            <a:ext cx="7498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gate — developer approves 21 files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Create → Persist → Recall → Act → Control.  The full chain in action.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Persistence — Observed in Cursor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pic>
        <p:nvPicPr>
          <p:cNvPr id="5" name="Image 0" descr="/home/claude/ss03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08381" y="1097280"/>
            <a:ext cx="4127237" cy="310896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2554101" y="1161288"/>
            <a:ext cx="3017520" cy="274320"/>
          </a:xfrm>
          <a:prstGeom prst="roundRect">
            <a:avLst>
              <a:gd name="adj" fmla="val 16667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2554101" y="1161288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PERSISTENCE: Layer 2 → Layer 3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457200" y="4325112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OBSERVED: </a:t>
            </a:r>
            <a:pPr indent="0" marL="0">
              <a:buNone/>
            </a:pPr>
            <a:r>
              <a:rPr lang="en-US" sz="13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Plan existed outside the repository (C:\Users\leandro.damasio\.cursor\plans\) · Agent moved it in via </a:t>
            </a:r>
            <a:pPr indent="0" marL="0">
              <a:buNone/>
            </a:pPr>
            <a:r>
              <a:rPr lang="en-US" sz="1300" dirty="0">
                <a:solidFill>
                  <a:srgbClr val="FCD3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</a:t>
            </a:r>
            <a:pPr indent="0" marL="0">
              <a:buNone/>
            </a:pPr>
            <a:r>
              <a:rPr lang="en-US" sz="13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+ git add · 21 files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457200" y="472744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UNKNOWN: </a:t>
            </a:r>
            <a:pPr indent="0" marL="0">
              <a:buNone/>
            </a:pPr>
            <a:r>
              <a:rPr lang="en-US" sz="12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Whether Cursor always stores plans at that path — or whether the agent created the folder itself.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Recall + Action + Control — Observed in Cursor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pic>
        <p:nvPicPr>
          <p:cNvPr id="5" name="Image 0" descr="/home/claude/ss04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097280"/>
            <a:ext cx="3947976" cy="301752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502920" y="1161288"/>
            <a:ext cx="2560320" cy="274320"/>
          </a:xfrm>
          <a:prstGeom prst="roundRect">
            <a:avLst>
              <a:gd name="adj" fmla="val 16667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02920" y="116128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RECALL → ACTION → CONTROL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4588056" y="1143000"/>
            <a:ext cx="4098744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Explored 1 file · Thought for 2s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FCD34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Read ARCHITECTURE.md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← RECALL: L3 → L1
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0F0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 xml:space="preserve">ARCHITECTURE.md  </a:t>
            </a:r>
            <a:pPr indent="0" marL="0">
              <a:buNone/>
            </a:pPr>
            <a:r>
              <a:rPr lang="en-US" sz="1300" b="1" dirty="0">
                <a:solidFill>
                  <a:srgbClr val="22C55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+4 -2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0F0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 xml:space="preserve">ARCHITECTURE.md  </a:t>
            </a:r>
            <a:pPr indent="0" marL="0">
              <a:buNone/>
            </a:pPr>
            <a:r>
              <a:rPr lang="en-US" sz="1300" b="1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+3 -3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← ACTION
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CD34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&gt; 21 Files  [Stop]  [Review]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← CONTROL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457200" y="46634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plan — stored outside the repository — drove the edits.  That is the chain.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Three Compaction Mechanisms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43000"/>
            <a:ext cx="8229600" cy="914400"/>
          </a:xfrm>
          <a:prstGeom prst="rect">
            <a:avLst/>
          </a:prstGeom>
          <a:solidFill>
            <a:srgbClr val="161616"/>
          </a:solidFill>
          <a:ln w="19050">
            <a:solidFill>
              <a:srgbClr val="0891B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197864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891B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Runtime compaction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389120" y="1197864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When: During session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1618488"/>
            <a:ext cx="7863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 at 98% context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2221992"/>
            <a:ext cx="8229600" cy="914400"/>
          </a:xfrm>
          <a:prstGeom prst="rect">
            <a:avLst/>
          </a:prstGeom>
          <a:solidFill>
            <a:srgbClr val="161616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2276856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Filtering before loading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389120" y="2276856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When: Before loading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" y="2697480"/>
            <a:ext cx="7863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Aider: Tree-sitter → PageRank → 1K token budget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" y="3300984"/>
            <a:ext cx="8229600" cy="914400"/>
          </a:xfrm>
          <a:prstGeom prst="rect">
            <a:avLst/>
          </a:prstGeom>
          <a:solidFill>
            <a:srgbClr val="161616"/>
          </a:solidFill>
          <a:ln w="19050">
            <a:solidFill>
              <a:srgbClr val="7C3AE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335584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Deferral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389120" y="3355848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When: Before session starts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40080" y="3776472"/>
            <a:ext cx="7863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Search: defer_loading above 10K tokens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57200" y="44348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Cursor A/B test: 46.9% token reduction in multi-MCP scenarios.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 must survive compaction must be persisted.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 We Know and What We Don't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88720"/>
            <a:ext cx="2011680" cy="96012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41732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OBSERVED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2560320" y="1188720"/>
            <a:ext cx="6126480" cy="960120"/>
          </a:xfrm>
          <a:prstGeom prst="rect">
            <a:avLst/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697480" y="1243584"/>
            <a:ext cx="5852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C55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We saw it directly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2697480" y="1664208"/>
            <a:ext cx="5852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Cursor 46.9%, Claude Code compaction message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2286000"/>
            <a:ext cx="2011680" cy="9601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251460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INFERRED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2560320" y="2286000"/>
            <a:ext cx="6126480" cy="960120"/>
          </a:xfrm>
          <a:prstGeom prst="rect">
            <a:avLst/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697480" y="2340864"/>
            <a:ext cx="5852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Reasonable guess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697480" y="2761488"/>
            <a:ext cx="5852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 server-side compaction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57200" y="3383280"/>
            <a:ext cx="2011680" cy="960120"/>
          </a:xfrm>
          <a:prstGeom prst="rect">
            <a:avLst/>
          </a:prstGeom>
          <a:solidFill>
            <a:srgbClr val="888888"/>
          </a:solidFill>
          <a:ln w="12700">
            <a:solidFill>
              <a:srgbClr val="88888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" y="3611880"/>
            <a:ext cx="1920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UNKNOWN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2560320" y="3383280"/>
            <a:ext cx="6126480" cy="960120"/>
          </a:xfrm>
          <a:prstGeom prst="rect">
            <a:avLst/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697480" y="3438144"/>
            <a:ext cx="5852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Cannot verify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2697480" y="3858768"/>
            <a:ext cx="5852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policy, closed code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Observe, don't assume.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About Me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pic>
        <p:nvPicPr>
          <p:cNvPr id="5" name="Image 0" descr="/home/claude/photo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17920" y="822960"/>
            <a:ext cx="2468880" cy="2468880"/>
          </a:xfrm>
          <a:prstGeom prst="ellipse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005840"/>
            <a:ext cx="5486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F0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Leandro Damasio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548640" y="1508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Systems Engineer  |  São Paulo, Brazil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548640" y="1965960"/>
            <a:ext cx="53949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🏦  Enforce (BTG Pactual Group)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   AI platforms for financial &amp; legal domains — governance is structural, not optional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⚙️  Agentic runtimes, vector search, context governance, LLM in production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🤖  Also building </a:t>
            </a:r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Robson</a:t>
            </a:r>
            <a:pPr indent="0" marL="0">
              <a:buNone/>
            </a:pPr>
            <a:r>
              <a:rPr lang="en-US" sz="14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— open-source AI trading agent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   (you will see it in the demo)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548640" y="44805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🔗  linkedin.com/in/ldamasio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Execution Path Over Output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88720"/>
            <a:ext cx="3931920" cy="2011680"/>
          </a:xfrm>
          <a:prstGeom prst="rect">
            <a:avLst/>
          </a:prstGeom>
          <a:solidFill>
            <a:srgbClr val="161616"/>
          </a:solidFill>
          <a:ln w="25400">
            <a:solidFill>
              <a:srgbClr val="22C55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261872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2C55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Agent A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169164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Inspected: 5 files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210312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2C55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Output: PASS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548640" y="260604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eval: EQUAL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663440" y="1188720"/>
            <a:ext cx="3931920" cy="2011680"/>
          </a:xfrm>
          <a:prstGeom prst="rect">
            <a:avLst/>
          </a:prstGeom>
          <a:solidFill>
            <a:srgbClr val="161616"/>
          </a:solidFill>
          <a:ln w="25400">
            <a:solidFill>
              <a:srgbClr val="EF444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54880" y="1261872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Agent B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754880" y="169164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Inspected: 50 files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754880" y="210312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2C55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Output: PASS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4754880" y="260604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eval: EQUAL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57200" y="338328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0F0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Output eval: equal.  Path eval: very different.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457200" y="3886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RLVR (R-L-V-R): evaluates the full execution path — not just the output.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57200" y="44348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Execution path over output.  Process over product.</a:t>
            </a:r>
            <a:endParaRPr lang="en-US" sz="1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Context Pollution — The Pre-Inspection Problem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graphicFrame>
        <p:nvGraphicFramePr>
          <p:cNvPr id="2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143000"/>
          <a:ext cx="8229600" cy="914400"/>
        </p:xfrm>
        <a:graphic>
          <a:graphicData uri="http://schemas.openxmlformats.org/drawingml/2006/table">
            <a:tbl>
              <a:tblPr/>
              <a:tblGrid>
                <a:gridCol w="4572000"/>
                <a:gridCol w="1828800"/>
                <a:gridCol w="1828800"/>
              </a:tblGrid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500" b="1" dirty="0">
                          <a:solidFill>
                            <a:srgbClr val="F0F0F0"/>
                          </a:solidFill>
                        </a:rPr>
                        <a:t>MCP Server</a:t>
                      </a: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1F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500" b="1" dirty="0">
                          <a:solidFill>
                            <a:srgbClr val="F0F0F0"/>
                          </a:solidFill>
                        </a:rPr>
                        <a:t>Tools</a:t>
                      </a: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1F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500" b="1" dirty="0">
                          <a:solidFill>
                            <a:srgbClr val="F0F0F0"/>
                          </a:solidFill>
                        </a:rPr>
                        <a:t>Token Cost</a:t>
                      </a: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1F1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500" dirty="0">
                          <a:solidFill>
                            <a:srgbClr val="F59E0B"/>
                          </a:solidFill>
                        </a:rPr>
                        <a:t>GitHub</a:t>
                      </a: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500" dirty="0">
                          <a:solidFill>
                            <a:srgbClr val="F0F0F0"/>
                          </a:solidFill>
                        </a:rPr>
                        <a:t>91</a:t>
                      </a: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500" dirty="0">
                          <a:solidFill>
                            <a:srgbClr val="F0F0F0"/>
                          </a:solidFill>
                        </a:rPr>
                        <a:t>~46,000</a:t>
                      </a: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500" dirty="0">
                          <a:solidFill>
                            <a:srgbClr val="F59E0B"/>
                          </a:solidFill>
                        </a:rPr>
                        <a:t>Playwright</a:t>
                      </a: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500" dirty="0">
                          <a:solidFill>
                            <a:srgbClr val="F0F0F0"/>
                          </a:solidFill>
                        </a:rPr>
                        <a:t>21</a:t>
                      </a: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500" dirty="0">
                          <a:solidFill>
                            <a:srgbClr val="F0F0F0"/>
                          </a:solidFill>
                        </a:rPr>
                        <a:t>~9,700</a:t>
                      </a: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500" dirty="0">
                          <a:solidFill>
                            <a:srgbClr val="F59E0B"/>
                          </a:solidFill>
                        </a:rPr>
                        <a:t>AWS Cost Explorer</a:t>
                      </a: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500" dirty="0">
                          <a:solidFill>
                            <a:srgbClr val="F0F0F0"/>
                          </a:solidFill>
                        </a:rPr>
                        <a:t>7</a:t>
                      </a: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500" dirty="0">
                          <a:solidFill>
                            <a:srgbClr val="F0F0F0"/>
                          </a:solidFill>
                        </a:rPr>
                        <a:t>~9,100</a:t>
                      </a: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457200" y="2514600"/>
            <a:ext cx="8229600" cy="1005840"/>
          </a:xfrm>
          <a:prstGeom prst="rect">
            <a:avLst/>
          </a:prstGeom>
          <a:solidFill>
            <a:srgbClr val="1A0A0A"/>
          </a:solidFill>
          <a:ln w="19050">
            <a:solidFill>
              <a:srgbClr val="EF4444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94360" y="2578608"/>
            <a:ext cx="7863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Developer A: </a:t>
            </a:r>
            <a:pPr indent="0" marL="0">
              <a:buNone/>
            </a:pPr>
            <a:r>
              <a:rPr lang="en-US" sz="1500" b="1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66,000 tokens consumed before typing anything.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Developer B: </a:t>
            </a:r>
            <a:pPr indent="0" marL="0">
              <a:buNone/>
            </a:pPr>
            <a:r>
              <a:rPr lang="en-US" sz="15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82,000 tokens — 41% of the 200K context window.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457200" y="36118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agent starts with less than 60% of its context available for actual work.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57200" y="4069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More tools ≠ more capable.  Ungoverned tools = context pollution.</a:t>
            </a:r>
            <a:endParaRPr lang="en-US" sz="1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Tool Search — Runtime Governance of Tool Visibility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024128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  |  January 2026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1463040"/>
            <a:ext cx="475488" cy="475488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46304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1097280" y="1371600"/>
            <a:ext cx="7589520" cy="685800"/>
          </a:xfrm>
          <a:prstGeom prst="rect">
            <a:avLst/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234440" y="1499616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 checks: tool definitions &gt; 10K tokens?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57200" y="2304288"/>
            <a:ext cx="475488" cy="475488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30428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1097280" y="2212848"/>
            <a:ext cx="7589520" cy="685800"/>
          </a:xfrm>
          <a:prstGeom prst="rect">
            <a:avLst/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234440" y="2340864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yes: tools marked defer_loading: true  →  Layer 0 (hidden)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457200" y="3145536"/>
            <a:ext cx="475488" cy="475488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14553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1097280" y="3054096"/>
            <a:ext cx="7589520" cy="685800"/>
          </a:xfrm>
          <a:prstGeom prst="rect">
            <a:avLst/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234440" y="3182112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receives a search tool instead of all definitions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457200" y="3986784"/>
            <a:ext cx="475488" cy="475488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398678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1097280" y="3895344"/>
            <a:ext cx="7589520" cy="685800"/>
          </a:xfrm>
          <a:prstGeom prst="rect">
            <a:avLst/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234440" y="402336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searches by keyword → 3-5 tools loaded (~3K tokens)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457200" y="46177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Result: 85% reduction in tool token overhead.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runtime governs what the model can even perceive.</a:t>
            </a:r>
            <a:endParaRPr lang="en-US" sz="13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Tool Search — The Empirical Proof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graphicFrame>
        <p:nvGraphicFramePr>
          <p:cNvPr id="2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143000"/>
          <a:ext cx="8229600" cy="914400"/>
        </p:xfrm>
        <a:graphic>
          <a:graphicData uri="http://schemas.openxmlformats.org/drawingml/2006/table">
            <a:tbl>
              <a:tblPr/>
              <a:tblGrid>
                <a:gridCol w="2743200"/>
                <a:gridCol w="2011680"/>
                <a:gridCol w="2011680"/>
                <a:gridCol w="1463040"/>
              </a:tblGrid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600" b="1" dirty="0">
                          <a:solidFill>
                            <a:srgbClr val="F0F0F0"/>
                          </a:solidFill>
                        </a:rPr>
                        <a:t>Model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1F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600" b="1" dirty="0">
                          <a:solidFill>
                            <a:srgbClr val="F0F0F0"/>
                          </a:solidFill>
                        </a:rPr>
                        <a:t>Without Tool Search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1F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600" b="1" dirty="0">
                          <a:solidFill>
                            <a:srgbClr val="F0F0F0"/>
                          </a:solidFill>
                        </a:rPr>
                        <a:t>With Tool Search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1F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600" b="1" dirty="0">
                          <a:solidFill>
                            <a:srgbClr val="F0F0F0"/>
                          </a:solidFill>
                        </a:rPr>
                        <a:t>Delta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1F1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600" dirty="0">
                          <a:solidFill>
                            <a:srgbClr val="F59E0B"/>
                          </a:solidFill>
                        </a:rPr>
                        <a:t>Opus 4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600" dirty="0">
                          <a:solidFill>
                            <a:srgbClr val="F0F0F0"/>
                          </a:solidFill>
                        </a:rPr>
                        <a:t>49%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600" dirty="0">
                          <a:solidFill>
                            <a:srgbClr val="F0F0F0"/>
                          </a:solidFill>
                        </a:rPr>
                        <a:t>74%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600" dirty="0">
                          <a:solidFill>
                            <a:srgbClr val="F0F0F0"/>
                          </a:solidFill>
                        </a:rPr>
                        <a:t>+25pp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600" dirty="0">
                          <a:solidFill>
                            <a:srgbClr val="F59E0B"/>
                          </a:solidFill>
                        </a:rPr>
                        <a:t>Opus 4.5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600" dirty="0">
                          <a:solidFill>
                            <a:srgbClr val="F0F0F0"/>
                          </a:solidFill>
                        </a:rPr>
                        <a:t>79.5%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600" dirty="0">
                          <a:solidFill>
                            <a:srgbClr val="F0F0F0"/>
                          </a:solidFill>
                        </a:rPr>
                        <a:t>88.1%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600" dirty="0">
                          <a:solidFill>
                            <a:srgbClr val="F0F0F0"/>
                          </a:solidFill>
                        </a:rPr>
                        <a:t>+8.6pp</a:t>
                      </a:r>
                      <a:endParaRPr lang="en-US" sz="16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457200" y="2606040"/>
            <a:ext cx="8229600" cy="1234440"/>
          </a:xfrm>
          <a:prstGeom prst="rect">
            <a:avLst/>
          </a:prstGeom>
          <a:solidFill>
            <a:srgbClr val="111A11"/>
          </a:solidFill>
          <a:ln w="25400">
            <a:solidFill>
              <a:srgbClr val="22C55E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269748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0F0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Same model.  Same prompt.  Same task.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457200" y="312724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Different runtime.  Different behavior.</a:t>
            </a:r>
            <a:endParaRPr lang="en-US" sz="2800" dirty="0"/>
          </a:p>
        </p:txBody>
      </p:sp>
      <p:sp>
        <p:nvSpPr>
          <p:cNvPr id="9" name="Text 6"/>
          <p:cNvSpPr/>
          <p:nvPr/>
        </p:nvSpPr>
        <p:spPr>
          <a:xfrm>
            <a:off x="457200" y="39776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empirical evidence for Runtime &gt; Prompt.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Anthropic MCP evaluation suite. Vendor benchmarks, not independently verified.</a:t>
            </a:r>
            <a:endParaRPr lang="en-US" sz="1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Runtime Map — Nine Agents, Two Axes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43000"/>
            <a:ext cx="8229600" cy="749808"/>
          </a:xfrm>
          <a:prstGeom prst="rect">
            <a:avLst/>
          </a:prstGeom>
          <a:solidFill>
            <a:srgbClr val="141414"/>
          </a:solidFill>
          <a:ln w="19050">
            <a:solidFill>
              <a:srgbClr val="8888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197864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Governance Unknown*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94360" y="1545336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337560" y="1252728"/>
            <a:ext cx="40233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8GB RAM, no visible compaction · Tool Search = visible tool governance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589520" y="1344168"/>
            <a:ext cx="960120" cy="329184"/>
          </a:xfrm>
          <a:prstGeom prst="roundRect">
            <a:avLst>
              <a:gd name="adj" fmla="val 27778"/>
            </a:avLst>
          </a:prstGeom>
          <a:solidFill>
            <a:srgbClr val="1F1F1F"/>
          </a:solidFill>
          <a:ln w="12700">
            <a:solidFill>
              <a:srgbClr val="88888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589520" y="1344168"/>
            <a:ext cx="960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039112"/>
            <a:ext cx="8229600" cy="749808"/>
          </a:xfrm>
          <a:prstGeom prst="rect">
            <a:avLst/>
          </a:prstGeom>
          <a:solidFill>
            <a:srgbClr val="141414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093976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Runtime-Managed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94360" y="244144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Cursor, Gemini CLI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337560" y="2148840"/>
            <a:ext cx="40233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46.9% reduction (A/B test) · 4x caching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7589520" y="2240280"/>
            <a:ext cx="960120" cy="329184"/>
          </a:xfrm>
          <a:prstGeom prst="roundRect">
            <a:avLst>
              <a:gd name="adj" fmla="val 27778"/>
            </a:avLst>
          </a:prstGeom>
          <a:solidFill>
            <a:srgbClr val="1F1F1F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589520" y="2240280"/>
            <a:ext cx="960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/ Med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2935224"/>
            <a:ext cx="8229600" cy="749808"/>
          </a:xfrm>
          <a:prstGeom prst="rect">
            <a:avLst/>
          </a:prstGeom>
          <a:solidFill>
            <a:srgbClr val="141414"/>
          </a:solidFill>
          <a:ln w="19050">
            <a:solidFill>
              <a:srgbClr val="0891B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2990088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91B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Provider-Managed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94360" y="333756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Codex CLI, Trae, OpenCode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337560" y="3044952"/>
            <a:ext cx="40233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API-level caching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7589520" y="3136392"/>
            <a:ext cx="960120" cy="329184"/>
          </a:xfrm>
          <a:prstGeom prst="roundRect">
            <a:avLst>
              <a:gd name="adj" fmla="val 27778"/>
            </a:avLst>
          </a:prstGeom>
          <a:solidFill>
            <a:srgbClr val="1F1F1F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589520" y="3136392"/>
            <a:ext cx="960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57200" y="3831336"/>
            <a:ext cx="8229600" cy="749808"/>
          </a:xfrm>
          <a:prstGeom prst="rect">
            <a:avLst/>
          </a:prstGeom>
          <a:solidFill>
            <a:srgbClr val="141414"/>
          </a:solidFill>
          <a:ln w="19050">
            <a:solidFill>
              <a:srgbClr val="7C3AE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388620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State-Bounded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94360" y="423367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Robson, Zed, Antigravity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3337560" y="3941064"/>
            <a:ext cx="40233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FSM / ACP threads / bounded retrieval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7589520" y="4032504"/>
            <a:ext cx="960120" cy="329184"/>
          </a:xfrm>
          <a:prstGeom prst="roundRect">
            <a:avLst>
              <a:gd name="adj" fmla="val 27778"/>
            </a:avLst>
          </a:prstGeom>
          <a:solidFill>
            <a:srgbClr val="1F1F1F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589520" y="4032504"/>
            <a:ext cx="960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7C3A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Varies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57200" y="478231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ranking.  Categories, not tiers.  Evidence evolves.</a:t>
            </a:r>
            <a:endParaRPr lang="en-US" sz="13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Cost — What You're Actually Paying For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14300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cost =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1691640"/>
            <a:ext cx="2606040" cy="548640"/>
          </a:xfrm>
          <a:prstGeom prst="rect">
            <a:avLst/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764792"/>
            <a:ext cx="24231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0F0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tokens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246120" y="1691640"/>
            <a:ext cx="2606040" cy="548640"/>
          </a:xfrm>
          <a:prstGeom prst="rect">
            <a:avLst/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337560" y="1764792"/>
            <a:ext cx="24231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0F0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retries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035040" y="1691640"/>
            <a:ext cx="2606040" cy="548640"/>
          </a:xfrm>
          <a:prstGeom prst="rect">
            <a:avLst/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126480" y="1764792"/>
            <a:ext cx="24231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0F0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fixes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57200" y="2377440"/>
            <a:ext cx="2606040" cy="548640"/>
          </a:xfrm>
          <a:prstGeom prst="rect">
            <a:avLst/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2450592"/>
            <a:ext cx="24231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0F0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compaction overhead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3246120" y="2377440"/>
            <a:ext cx="2606040" cy="548640"/>
          </a:xfrm>
          <a:prstGeom prst="rect">
            <a:avLst/>
          </a:prstGeom>
          <a:solidFill>
            <a:srgbClr val="161616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37560" y="2450592"/>
            <a:ext cx="24231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wasted context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57200" y="3108960"/>
            <a:ext cx="8229600" cy="640080"/>
          </a:xfrm>
          <a:prstGeom prst="rect">
            <a:avLst/>
          </a:prstGeom>
          <a:solidFill>
            <a:srgbClr val="1A1500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94360" y="3182112"/>
            <a:ext cx="795528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41% of your context window is tool definitions, you pay for tokens the agent never uses.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457200" y="3886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Search reduces that by 85%.  Not just accuracy — money.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57200" y="434340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 with good memory governance tend to be more cost efficient.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Based on observed patterns — not a proven causal claim.</a:t>
            </a:r>
            <a:endParaRPr lang="en-US" sz="1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Production — What Breaks + What Fixes It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graphicFrame>
        <p:nvGraphicFramePr>
          <p:cNvPr id="2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143000"/>
          <a:ext cx="8229600" cy="914400"/>
        </p:xfrm>
        <a:graphic>
          <a:graphicData uri="http://schemas.openxmlformats.org/drawingml/2006/table">
            <a:tbl>
              <a:tblPr/>
              <a:tblGrid>
                <a:gridCol w="2926080"/>
                <a:gridCol w="3200400"/>
                <a:gridCol w="2103120"/>
              </a:tblGrid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0F0F0"/>
                          </a:solidFill>
                        </a:rPr>
                        <a:t>Problem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1F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0F0F0"/>
                          </a:solidFill>
                        </a:rPr>
                        <a:t>Solution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1F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0F0F0"/>
                          </a:solidFill>
                        </a:rPr>
                        <a:t>Chain Position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1F1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F59E0B"/>
                          </a:solidFill>
                        </a:rPr>
                        <a:t>No replay, no debug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Execution identity (run_id)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OBSERVABILITY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F59E0B"/>
                          </a:solidFill>
                        </a:rPr>
                        <a:t>Model does forbidden actions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Policy engine (path/cmd restrictions)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CONTROL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F59E0B"/>
                          </a:solidFill>
                        </a:rPr>
                        <a:t>God files (3000+ lines)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Split into modules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INSPECTION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F59E0B"/>
                          </a:solidFill>
                        </a:rPr>
                        <a:t>No README → no orientation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Add AGENTS.md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INSPECTION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F59E0B"/>
                          </a:solidFill>
                        </a:rPr>
                        <a:t>Too many MCP tools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Scope servers; use Tool Search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CONTROL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F59E0B"/>
                          </a:solidFill>
                        </a:rPr>
                        <a:t>Can't reproduce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Version everything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ALL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432511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execution identity, you have demos.  With it, you have infrastructure.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Without guardrails, you have a demo.  With guardrails, you have a product.</a:t>
            </a:r>
            <a:endParaRPr lang="en-US" sz="14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Demo — Robson: Open-Source FSM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88720"/>
            <a:ext cx="1965960" cy="640080"/>
          </a:xfrm>
          <a:prstGeom prst="rect">
            <a:avLst/>
          </a:prstGeom>
          <a:solidFill>
            <a:srgbClr val="1F1F1F"/>
          </a:solidFill>
          <a:ln w="19050">
            <a:solidFill>
              <a:srgbClr val="3A3A3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PLANNING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2423160" y="1353312"/>
            <a:ext cx="182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2606040" y="1188720"/>
            <a:ext cx="1965960" cy="640080"/>
          </a:xfrm>
          <a:prstGeom prst="rect">
            <a:avLst/>
          </a:prstGeom>
          <a:solidFill>
            <a:srgbClr val="1F1F1F"/>
          </a:solidFill>
          <a:ln w="19050">
            <a:solidFill>
              <a:srgbClr val="3A3A3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651760" y="1234440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SEARCHING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0" y="1353312"/>
            <a:ext cx="182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4754880" y="1188720"/>
            <a:ext cx="1965960" cy="640080"/>
          </a:xfrm>
          <a:prstGeom prst="rect">
            <a:avLst/>
          </a:prstGeom>
          <a:solidFill>
            <a:srgbClr val="1F1F1F"/>
          </a:solidFill>
          <a:ln w="19050">
            <a:solidFill>
              <a:srgbClr val="3A3A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00600" y="1234440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READING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720840" y="1353312"/>
            <a:ext cx="182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6903720" y="1188720"/>
            <a:ext cx="1965960" cy="640080"/>
          </a:xfrm>
          <a:prstGeom prst="rect">
            <a:avLst/>
          </a:prstGeom>
          <a:solidFill>
            <a:srgbClr val="F59E0B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949440" y="1234440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ANALYZING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" y="19659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state limits what the agent can do.  Governance is structural.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457200" y="2468880"/>
            <a:ext cx="8229600" cy="2011680"/>
          </a:xfrm>
          <a:prstGeom prst="rect">
            <a:avLst/>
          </a:prstGeom>
          <a:solidFill>
            <a:srgbClr val="1A1A1A"/>
          </a:solidFill>
          <a:ln w="12700">
            <a:solidFill>
              <a:srgbClr val="2D2D2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2560320"/>
            <a:ext cx="7955280" cy="18288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FCD34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run_id: "robson-demo-001"</a:t>
            </a:r>
            <a:endParaRPr lang="en-US" sz="1400" dirty="0"/>
          </a:p>
          <a:p>
            <a:pPr algn="l" indent="0" marL="0">
              <a:buNone/>
            </a:pPr>
            <a:r>
              <a:rPr lang="en-US" sz="1400" dirty="0">
                <a:solidFill>
                  <a:srgbClr val="FCD34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state_changes: PLANNING → SEARCHING → READING → ANALYZING</a:t>
            </a:r>
            <a:endParaRPr lang="en-US" sz="1400" dirty="0"/>
          </a:p>
          <a:p>
            <a:pPr algn="l" indent="0" marL="0">
              <a:buNone/>
            </a:pPr>
            <a:r>
              <a:rPr lang="en-US" sz="1400" dirty="0">
                <a:solidFill>
                  <a:srgbClr val="FCD34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files_inspected: 12</a:t>
            </a:r>
            <a:endParaRPr lang="en-US" sz="1400" dirty="0"/>
          </a:p>
          <a:p>
            <a:pPr algn="l" indent="0" marL="0">
              <a:buNone/>
            </a:pPr>
            <a:r>
              <a:rPr lang="en-US" sz="1400" dirty="0">
                <a:solidFill>
                  <a:srgbClr val="FCD34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tokens_used: 8,400</a:t>
            </a:r>
            <a:endParaRPr lang="en-US" sz="1400" dirty="0"/>
          </a:p>
          <a:p>
            <a:pPr algn="l" indent="0" marL="0">
              <a:buNone/>
            </a:pPr>
            <a:r>
              <a:rPr lang="en-US" sz="1400" dirty="0">
                <a:solidFill>
                  <a:srgbClr val="FCD34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└── outcome: analysis_complete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github.com/rbx-systems/robson</a:t>
            </a:r>
            <a:endParaRPr lang="en-US" sz="13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Complete Picture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097280"/>
            <a:ext cx="8229600" cy="3474720"/>
          </a:xfrm>
          <a:prstGeom prst="rect">
            <a:avLst/>
          </a:prstGeom>
          <a:solidFill>
            <a:srgbClr val="1A1A1A"/>
          </a:solidFill>
          <a:ln w="12700">
            <a:solidFill>
              <a:srgbClr val="2D2D2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188720"/>
            <a:ext cx="7955280" cy="32918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algn="l" indent="0" marL="0">
              <a:buNone/>
            </a:pPr>
            <a:r>
              <a:rPr lang="en-US" sz="1300" dirty="0">
                <a:solidFill>
                  <a:srgbClr val="FCD34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 xml:space="preserve">    ┌──────────────────────────────────────────────────────┐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FCD34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 xml:space="preserve">    │                                                      │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FCD34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 xml:space="preserve">    ▼                                                      │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FCD34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TOOL GOVERNANCE (defer/search)                             │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FCD34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 xml:space="preserve">  → INSPECTION → COMPACTION → PERSISTENCE → RECALL         │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FCD34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 xml:space="preserve">  → TOOL INTENT (model) → EXECUTION (runtime via MCP)      │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FCD34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 xml:space="preserve">  → CONTROL (POLICY ENGINE) → EVALUATION                   │</a:t>
            </a:r>
            <a:endParaRPr lang="en-US" sz="1300" dirty="0"/>
          </a:p>
          <a:p>
            <a:pPr algn="l" indent="0" marL="0">
              <a:buNone/>
            </a:pPr>
            <a:r>
              <a:rPr lang="en-US" sz="1300" dirty="0">
                <a:solidFill>
                  <a:srgbClr val="FCD34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 xml:space="preserve">  → EXECUTION IDENTITY → VERSIONING → EVALS ───────────────┘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46634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chain starts before the model sees anything.</a:t>
            </a:r>
            <a:endParaRPr lang="en-US" sz="1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What's Emerging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43000"/>
            <a:ext cx="8229600" cy="749808"/>
          </a:xfrm>
          <a:prstGeom prst="rect">
            <a:avLst/>
          </a:prstGeom>
          <a:solidFill>
            <a:srgbClr val="141414"/>
          </a:solidFill>
          <a:ln w="19050">
            <a:solidFill>
              <a:srgbClr val="22C55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325880"/>
            <a:ext cx="5943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Tool Search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6858000" y="1353312"/>
            <a:ext cx="1691640" cy="329184"/>
          </a:xfrm>
          <a:prstGeom prst="roundRect">
            <a:avLst>
              <a:gd name="adj" fmla="val 27778"/>
            </a:avLst>
          </a:prstGeom>
          <a:solidFill>
            <a:srgbClr val="1F1F1F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0" y="1353312"/>
            <a:ext cx="1691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2C55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ALREADY SHIPPING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57200" y="2039112"/>
            <a:ext cx="8229600" cy="749808"/>
          </a:xfrm>
          <a:prstGeom prst="rect">
            <a:avLst/>
          </a:prstGeom>
          <a:solidFill>
            <a:srgbClr val="141414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2221992"/>
            <a:ext cx="5943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Graph-first code inspection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6858000" y="2249424"/>
            <a:ext cx="1691640" cy="329184"/>
          </a:xfrm>
          <a:prstGeom prst="roundRect">
            <a:avLst>
              <a:gd name="adj" fmla="val 27778"/>
            </a:avLst>
          </a:prstGeom>
          <a:solidFill>
            <a:srgbClr val="1F1F1F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0" y="2249424"/>
            <a:ext cx="1691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EARLY STAGE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57200" y="2935224"/>
            <a:ext cx="8229600" cy="749808"/>
          </a:xfrm>
          <a:prstGeom prst="rect">
            <a:avLst/>
          </a:prstGeom>
          <a:solidFill>
            <a:srgbClr val="141414"/>
          </a:solidFill>
          <a:ln w="19050">
            <a:solidFill>
              <a:srgbClr val="0891B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94360" y="3118104"/>
            <a:ext cx="5943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Execution identity as standard</a:t>
            </a:r>
            <a:endParaRPr lang="en-US" sz="1700" dirty="0"/>
          </a:p>
        </p:txBody>
      </p:sp>
      <p:sp>
        <p:nvSpPr>
          <p:cNvPr id="15" name="Shape 13"/>
          <p:cNvSpPr/>
          <p:nvPr/>
        </p:nvSpPr>
        <p:spPr>
          <a:xfrm>
            <a:off x="6858000" y="3145536"/>
            <a:ext cx="1691640" cy="329184"/>
          </a:xfrm>
          <a:prstGeom prst="roundRect">
            <a:avLst>
              <a:gd name="adj" fmla="val 27778"/>
            </a:avLst>
          </a:prstGeom>
          <a:solidFill>
            <a:srgbClr val="1F1F1F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58000" y="3145536"/>
            <a:ext cx="1691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891B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DIRECTION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57200" y="3831336"/>
            <a:ext cx="8229600" cy="749808"/>
          </a:xfrm>
          <a:prstGeom prst="rect">
            <a:avLst/>
          </a:prstGeom>
          <a:solidFill>
            <a:srgbClr val="141414"/>
          </a:solidFill>
          <a:ln w="19050">
            <a:solidFill>
              <a:srgbClr val="7C3AE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4014216"/>
            <a:ext cx="5943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Dynamic context governance</a:t>
            </a:r>
            <a:endParaRPr lang="en-US" sz="1700" dirty="0"/>
          </a:p>
        </p:txBody>
      </p:sp>
      <p:sp>
        <p:nvSpPr>
          <p:cNvPr id="19" name="Shape 17"/>
          <p:cNvSpPr/>
          <p:nvPr/>
        </p:nvSpPr>
        <p:spPr>
          <a:xfrm>
            <a:off x="6858000" y="4041648"/>
            <a:ext cx="1691640" cy="329184"/>
          </a:xfrm>
          <a:prstGeom prst="roundRect">
            <a:avLst>
              <a:gd name="adj" fmla="val 27778"/>
            </a:avLst>
          </a:prstGeom>
          <a:solidFill>
            <a:srgbClr val="1F1F1F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858000" y="4041648"/>
            <a:ext cx="1691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DIRECTION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57200" y="477316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chain is becoming the industry standard.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Memory Governance — Caught in the Wild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pic>
        <p:nvPicPr>
          <p:cNvPr id="5" name="Image 0" descr="/home/claude/ss0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3000" y="1234440"/>
            <a:ext cx="6858000" cy="1441997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2767877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screenshot from claude.ai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457200" y="301752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memory governance in action.</a:t>
            </a:r>
            <a:pPr algn="ctr" indent="0" marL="0">
              <a:buNone/>
            </a:pP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 simple web chat needs this...</a:t>
            </a:r>
            <a:endParaRPr lang="en-US" sz="1800" dirty="0"/>
          </a:p>
          <a:p>
            <a:pPr algn="ctr" indent="0" marL="0">
              <a:buNone/>
            </a:pPr>
            <a:endParaRPr lang="en-US" sz="1800" dirty="0"/>
          </a:p>
          <a:p>
            <a:pPr algn="ctr" indent="0" marL="0">
              <a:buNone/>
            </a:pPr>
            <a:r>
              <a:rPr lang="en-US" sz="18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about a coding agent that runs for one hour and reads hundreds of files?</a:t>
            </a:r>
            <a:endParaRPr lang="en-US" sz="1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 You Can Do Monday Morning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43000"/>
            <a:ext cx="8229600" cy="768096"/>
          </a:xfrm>
          <a:prstGeom prst="rect">
            <a:avLst/>
          </a:prstGeom>
          <a:solidFill>
            <a:srgbClr val="141414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143000"/>
            <a:ext cx="73152" cy="76809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1207008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AGENTS.md to your repo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85800" y="1581912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INSPECTION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7452360" y="1362456"/>
            <a:ext cx="1005840" cy="329184"/>
          </a:xfrm>
          <a:prstGeom prst="roundRect">
            <a:avLst>
              <a:gd name="adj" fmla="val 27778"/>
            </a:avLst>
          </a:prstGeom>
          <a:solidFill>
            <a:srgbClr val="1F1F1F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452360" y="1362456"/>
            <a:ext cx="1005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2C55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30 min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2057400"/>
            <a:ext cx="8229600" cy="768096"/>
          </a:xfrm>
          <a:prstGeom prst="rect">
            <a:avLst/>
          </a:prstGeom>
          <a:solidFill>
            <a:srgbClr val="141414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2057400"/>
            <a:ext cx="73152" cy="76809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85800" y="2121408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Store architecture decisions in docs/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85800" y="2496312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PERSISTENCE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452360" y="2276856"/>
            <a:ext cx="1005840" cy="329184"/>
          </a:xfrm>
          <a:prstGeom prst="roundRect">
            <a:avLst>
              <a:gd name="adj" fmla="val 27778"/>
            </a:avLst>
          </a:prstGeom>
          <a:solidFill>
            <a:srgbClr val="1F1F1F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452360" y="2276856"/>
            <a:ext cx="1005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2C55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30 min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2971800"/>
            <a:ext cx="8229600" cy="768096"/>
          </a:xfrm>
          <a:prstGeom prst="rect">
            <a:avLst/>
          </a:prstGeom>
          <a:solidFill>
            <a:srgbClr val="141414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7200" y="2971800"/>
            <a:ext cx="73152" cy="76809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85800" y="3035808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run_id to your agent scripts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685800" y="3410712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EXECUTION IDENTITY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452360" y="3191256"/>
            <a:ext cx="1005840" cy="329184"/>
          </a:xfrm>
          <a:prstGeom prst="roundRect">
            <a:avLst>
              <a:gd name="adj" fmla="val 27778"/>
            </a:avLst>
          </a:prstGeom>
          <a:solidFill>
            <a:srgbClr val="1F1F1F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452360" y="3191256"/>
            <a:ext cx="1005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2C55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 hour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57200" y="3886200"/>
            <a:ext cx="8229600" cy="768096"/>
          </a:xfrm>
          <a:prstGeom prst="rect">
            <a:avLst/>
          </a:prstGeom>
          <a:solidFill>
            <a:srgbClr val="141414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3886200"/>
            <a:ext cx="73152" cy="76809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85800" y="3950208"/>
            <a:ext cx="5029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MCP servers to project needs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85800" y="4325112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CONTROL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7452360" y="4105656"/>
            <a:ext cx="1005840" cy="329184"/>
          </a:xfrm>
          <a:prstGeom prst="roundRect">
            <a:avLst>
              <a:gd name="adj" fmla="val 27778"/>
            </a:avLst>
          </a:prstGeom>
          <a:solidFill>
            <a:srgbClr val="1F1F1F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452360" y="4105656"/>
            <a:ext cx="10058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2C55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 hour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57200" y="477316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Small changes.  Big impact on the chain.</a:t>
            </a:r>
            <a:endParaRPr lang="en-US" sz="13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How AI Coding Agents REALLY Read Code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1887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They </a:t>
            </a:r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</a:t>
            </a:r>
            <a:pPr indent="0" marL="0">
              <a:buNone/>
            </a:pPr>
            <a:r>
              <a:rPr lang="en-US" sz="18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what enters context before work starts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189280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They </a:t>
            </a:r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inspect</a:t>
            </a:r>
            <a:pPr indent="0" marL="0">
              <a:buNone/>
            </a:pPr>
            <a:r>
              <a:rPr lang="en-US" sz="18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to build understanding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57200" y="2596896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They </a:t>
            </a:r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compact</a:t>
            </a:r>
            <a:pPr indent="0" marL="0">
              <a:buNone/>
            </a:pPr>
            <a:r>
              <a:rPr lang="en-US" sz="18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to fit limits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3300984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They </a:t>
            </a:r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</a:t>
            </a:r>
            <a:pPr indent="0" marL="0">
              <a:buNone/>
            </a:pPr>
            <a:r>
              <a:rPr lang="en-US" sz="18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to survive sessions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" y="4005072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They </a:t>
            </a:r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recall</a:t>
            </a:r>
            <a:pPr indent="0" marL="0">
              <a:buNone/>
            </a:pPr>
            <a:r>
              <a:rPr lang="en-US" sz="18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 to act on past knowledge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457200" y="466344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runtime governs every step.  Runtime &gt; Prompt.</a:t>
            </a:r>
            <a:endParaRPr lang="en-US" sz="1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References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0972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Allen, F.E.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606040" y="109728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Flow Analysis — ACM SIGPLAN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772400" y="109728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1970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1476756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Russell &amp; Norvig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606040" y="1476756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AIMA — Rational agents: perceive + act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772400" y="1476756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1995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57200" y="185623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Katz, J.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606040" y="1856232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Cursor Blog — Dynamic Context Discovery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772400" y="1856232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 2026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57200" y="223570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Lindenberg, A.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606040" y="223570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Evals: Foundation of Reliable AI Agents — LinkedIn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772400" y="2235708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 2026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261518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Anthropic Eng.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606040" y="2615184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Tool Search — dynamic tool discovery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772400" y="2615184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 2026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57200" y="299466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Anthropic Eng.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606040" y="299466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 LSP v2.0.74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772400" y="2994660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 2025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57200" y="3374136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Aider / Gauthier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2606040" y="3374136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Tree-sitter repo map — open-source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7772400" y="3374136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Oct 2023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57200" y="3753612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GitHub #21696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2606040" y="3753612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anthropics/claude-code — wrapper disobedience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772400" y="3753612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 2026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57200" y="413308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Cursor blog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2606040" y="413308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46.9% token reduction — A/B test (HIGH confidence)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7772400" y="4133088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57200" y="4512564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Anthropic eval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2606040" y="4512564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Opus 4: 49%→74% accuracy (MEDIUM — vendor)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7772400" y="4512564"/>
            <a:ext cx="1005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0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0F0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Thank you, Montreal.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2286000" y="1280160"/>
            <a:ext cx="4572000" cy="3657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4173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Leandro Damasio</a:t>
            </a:r>
            <a:pPr algn="ctr" indent="0" marL="0">
              <a:buNone/>
            </a:pP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Systems Engineer  |  São Paulo, Brazil</a:t>
            </a:r>
            <a:endParaRPr lang="en-US" sz="1600" dirty="0"/>
          </a:p>
          <a:p>
            <a:pPr algn="ctr" indent="0" marL="0">
              <a:buNone/>
            </a:pP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linkedin.com/in/ldamasio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269748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Runtime &gt; Prompt.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3081528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model reasons.  The runtime acts.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57200" y="3465576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model.  Different runtime.  Different behavior.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57200" y="3849624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chain is the architecture.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2286000" y="4343400"/>
            <a:ext cx="4572000" cy="36576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448056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 aware of scams.</a:t>
            </a:r>
            <a:endParaRPr lang="en-US" sz="16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 — Live Terminal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06B6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🖥️  Live Terminal — The Chain in Action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graphicFrame>
        <p:nvGraphicFramePr>
          <p:cNvPr id="2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143000"/>
          <a:ext cx="8229600" cy="914400"/>
        </p:xfrm>
        <a:graphic>
          <a:graphicData uri="http://schemas.openxmlformats.org/drawingml/2006/table">
            <a:tbl>
              <a:tblPr/>
              <a:tblGrid>
                <a:gridCol w="2926080"/>
                <a:gridCol w="3200400"/>
                <a:gridCol w="2103120"/>
              </a:tblGrid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0F0F0"/>
                          </a:solidFill>
                        </a:rPr>
                        <a:t>Command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1F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0F0F0"/>
                          </a:solidFill>
                        </a:rPr>
                        <a:t>Chain Node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1F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0F0F0"/>
                          </a:solidFill>
                        </a:rPr>
                        <a:t>Reading Mode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1F1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06B6D4"/>
                          </a:solidFill>
                        </a:rPr>
                        <a:t>rg "TODO" .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Structural — Layer 2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Textual — Layer 1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06B6D4"/>
                          </a:solidFill>
                        </a:rPr>
                        <a:t>fd -e py .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FILE DISCOVERY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Textual — Layer 1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06B6D4"/>
                          </a:solidFill>
                        </a:rPr>
                        <a:t>bat file.py --line-range 40:80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READING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INSPECTION → L1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06B6D4"/>
                          </a:solidFill>
                        </a:rPr>
                        <a:t>git log --oneline + git diff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PERSISTENCE / RECALL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INSPECTION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06B6D4"/>
                          </a:solidFill>
                        </a:rPr>
                        <a:t>tokei .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REPO MAP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TOOL GOVERNANCE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06B6D4"/>
                          </a:solidFill>
                        </a:rPr>
                        <a:t>pytest | rg "FAILED"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BEHAVIORAL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dirty="0">
                          <a:solidFill>
                            <a:srgbClr val="F0F0F0"/>
                          </a:solidFill>
                        </a:rPr>
                        <a:t>Mode 4 — the frontier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432511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model did none of this.  The runtime did all of it.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6B6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⚠️  SWITCH TO TERMINAL NOW — Alt+Tab → PowerShell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Brain vs Body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143000"/>
          <a:ext cx="8229600" cy="9144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38404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500" b="1" dirty="0">
                          <a:solidFill>
                            <a:srgbClr val="F0F0F0"/>
                          </a:solidFill>
                        </a:rPr>
                        <a:t>Brain (LLM)</a:t>
                      </a: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1F1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500" b="1" dirty="0">
                          <a:solidFill>
                            <a:srgbClr val="F0F0F0"/>
                          </a:solidFill>
                        </a:rPr>
                        <a:t>Body (Runtime)</a:t>
                      </a: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1F1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500" dirty="0">
                          <a:solidFill>
                            <a:srgbClr val="F59E0B"/>
                          </a:solidFill>
                        </a:rPr>
                        <a:t>Intelligence</a:t>
                      </a: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500" dirty="0">
                          <a:solidFill>
                            <a:srgbClr val="F0F0F0"/>
                          </a:solidFill>
                        </a:rPr>
                        <a:t>Eyes: Inspection</a:t>
                      </a: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500" dirty="0">
                          <a:solidFill>
                            <a:srgbClr val="F59E0B"/>
                          </a:solidFill>
                        </a:rPr>
                        <a:t>Reasoning</a:t>
                      </a: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500" dirty="0">
                          <a:solidFill>
                            <a:srgbClr val="F0F0F0"/>
                          </a:solidFill>
                        </a:rPr>
                        <a:t>Memory: Governance</a:t>
                      </a: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500" dirty="0">
                          <a:solidFill>
                            <a:srgbClr val="F59E0B"/>
                          </a:solidFill>
                        </a:rPr>
                        <a:t>Decisions</a:t>
                      </a: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500" dirty="0">
                          <a:solidFill>
                            <a:srgbClr val="F0F0F0"/>
                          </a:solidFill>
                        </a:rPr>
                        <a:t>Hands: Tool execution (MCP)</a:t>
                      </a: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500" dirty="0">
                          <a:solidFill>
                            <a:srgbClr val="F0F0F0"/>
                          </a:solidFill>
                        </a:rPr>
                        <a:t>Limits: Control + Policy engine</a:t>
                      </a: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500" dirty="0">
                          <a:solidFill>
                            <a:srgbClr val="F0F0F0"/>
                          </a:solidFill>
                        </a:rPr>
                        <a:t>Perception filter: Tool governance</a:t>
                      </a:r>
                      <a:endParaRPr lang="en-US" sz="15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A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1616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42976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model reasons.  The runtime acts.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1097280"/>
            <a:ext cx="310896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Runtime</a:t>
            </a:r>
            <a:endParaRPr lang="en-US" sz="4200" dirty="0"/>
          </a:p>
          <a:p>
            <a:pPr algn="ctr" indent="0" marL="0">
              <a:buNone/>
            </a:pPr>
            <a:r>
              <a:rPr lang="en-US" sz="42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&gt;</a:t>
            </a:r>
            <a:endParaRPr lang="en-US" sz="4200" dirty="0"/>
          </a:p>
          <a:p>
            <a:pPr algn="ctr" indent="0" marL="0">
              <a:buNone/>
            </a:pPr>
            <a:r>
              <a:rPr lang="en-US" sz="42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Prompt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Thesis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3749040" y="914400"/>
            <a:ext cx="512064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magic is not in the prompt.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It is in the </a:t>
            </a:r>
            <a:pPr indent="0" marL="0">
              <a:buNone/>
            </a:pPr>
            <a:r>
              <a:rPr lang="en-US" sz="16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</a:t>
            </a:r>
            <a:pPr indent="0" marL="0">
              <a:buNone/>
            </a:pPr>
            <a:r>
              <a:rPr lang="en-US" sz="16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
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tutorial teaches: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CD3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API → execute tool → loop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is a demo.
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Missing: governance, policy engine, execution identity, cost control, tool governance.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3749040" y="4434840"/>
            <a:ext cx="5120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This talk is what comes after the agent from scratch tutorial.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Chain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097280"/>
            <a:ext cx="2103120" cy="384048"/>
          </a:xfrm>
          <a:prstGeom prst="rect">
            <a:avLst/>
          </a:prstGeom>
          <a:solidFill>
            <a:srgbClr val="1F1F1F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24712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TOOL GOVERNANCE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743200" y="1133856"/>
            <a:ext cx="5943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runtime decides which tools are visible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1508760" y="1481328"/>
            <a:ext cx="0" cy="91440"/>
          </a:xfrm>
          <a:prstGeom prst="line">
            <a:avLst/>
          </a:prstGeom>
          <a:noFill/>
          <a:ln w="19050">
            <a:solidFill>
              <a:srgbClr val="F59E0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1572768"/>
            <a:ext cx="2103120" cy="384048"/>
          </a:xfrm>
          <a:prstGeom prst="rect">
            <a:avLst/>
          </a:prstGeom>
          <a:solidFill>
            <a:srgbClr val="1F1F1F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1600200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INSPECTION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743200" y="1609344"/>
            <a:ext cx="5943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agent explores files and builds context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508760" y="1956816"/>
            <a:ext cx="0" cy="91440"/>
          </a:xfrm>
          <a:prstGeom prst="line">
            <a:avLst/>
          </a:prstGeom>
          <a:noFill/>
          <a:ln w="19050">
            <a:solidFill>
              <a:srgbClr val="F59E0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048256"/>
            <a:ext cx="2103120" cy="384048"/>
          </a:xfrm>
          <a:prstGeom prst="rect">
            <a:avLst/>
          </a:prstGeom>
          <a:solidFill>
            <a:srgbClr val="1F1F1F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2075688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COMPACTION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743200" y="2084832"/>
            <a:ext cx="5943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runtime shrinks context to fit limits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1508760" y="2432304"/>
            <a:ext cx="0" cy="91440"/>
          </a:xfrm>
          <a:prstGeom prst="line">
            <a:avLst/>
          </a:prstGeom>
          <a:noFill/>
          <a:ln w="19050">
            <a:solidFill>
              <a:srgbClr val="F59E0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2523744"/>
            <a:ext cx="2103120" cy="384048"/>
          </a:xfrm>
          <a:prstGeom prst="rect">
            <a:avLst/>
          </a:prstGeom>
          <a:solidFill>
            <a:srgbClr val="1F1F1F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02920" y="2551176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PERSISTENCE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2743200" y="2560320"/>
            <a:ext cx="5943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moves from session to repository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1508760" y="2907792"/>
            <a:ext cx="0" cy="91440"/>
          </a:xfrm>
          <a:prstGeom prst="line">
            <a:avLst/>
          </a:prstGeom>
          <a:noFill/>
          <a:ln w="19050">
            <a:solidFill>
              <a:srgbClr val="F59E0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57200" y="2999232"/>
            <a:ext cx="2103120" cy="384048"/>
          </a:xfrm>
          <a:prstGeom prst="rect">
            <a:avLst/>
          </a:prstGeom>
          <a:solidFill>
            <a:srgbClr val="1F1F1F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" y="3026664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RECALL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2743200" y="3035808"/>
            <a:ext cx="5943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agent loads persisted knowledge back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1508760" y="3383280"/>
            <a:ext cx="0" cy="91440"/>
          </a:xfrm>
          <a:prstGeom prst="line">
            <a:avLst/>
          </a:prstGeom>
          <a:noFill/>
          <a:ln w="19050">
            <a:solidFill>
              <a:srgbClr val="F59E0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57200" y="3474720"/>
            <a:ext cx="2103120" cy="384048"/>
          </a:xfrm>
          <a:prstGeom prst="rect">
            <a:avLst/>
          </a:prstGeom>
          <a:solidFill>
            <a:srgbClr val="1F1F1F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02920" y="3502152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ACTION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2743200" y="3511296"/>
            <a:ext cx="5943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agent acts on recalled knowledge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1508760" y="3858768"/>
            <a:ext cx="0" cy="91440"/>
          </a:xfrm>
          <a:prstGeom prst="line">
            <a:avLst/>
          </a:prstGeom>
          <a:noFill/>
          <a:ln w="19050">
            <a:solidFill>
              <a:srgbClr val="F59E0B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57200" y="3950208"/>
            <a:ext cx="2103120" cy="384048"/>
          </a:xfrm>
          <a:prstGeom prst="rect">
            <a:avLst/>
          </a:prstGeom>
          <a:solidFill>
            <a:srgbClr val="1F1F1F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02920" y="3977640"/>
            <a:ext cx="2011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CONTROL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2743200" y="3986784"/>
            <a:ext cx="5943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runtime enforces policy on the action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quality of this chain determines the quality of the agent.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What Agents Really Do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18872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"Most agents don't read code.</a:t>
            </a:r>
            <a:endParaRPr lang="en-US" sz="3000" dirty="0"/>
          </a:p>
          <a:p>
            <a:pPr algn="ctr" indent="0" marL="0">
              <a:buNone/>
            </a:pPr>
            <a:r>
              <a:rPr lang="en-US" sz="30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They grep it."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457200" y="2788920"/>
            <a:ext cx="2651760" cy="2148840"/>
          </a:xfrm>
          <a:prstGeom prst="rect">
            <a:avLst/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283464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people assume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324612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agent reads code, understands it, reasons about it.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291840" y="2788920"/>
            <a:ext cx="2651760" cy="2148840"/>
          </a:xfrm>
          <a:prstGeom prst="rect">
            <a:avLst/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83280" y="283464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actually happens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383280" y="324612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agent searches strings, matches patterns, opens files.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126480" y="2788920"/>
            <a:ext cx="2651760" cy="2148840"/>
          </a:xfrm>
          <a:prstGeom prst="rect">
            <a:avLst/>
          </a:prstGeom>
          <a:solidFill>
            <a:srgbClr val="161616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17920" y="2834640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real shift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217920" y="324612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reading starts when search becomes navigation — where a function is defined, who calls it, what type it returns.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is the "REALLY" in the title.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Reading Stack — 4 Layers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097280"/>
            <a:ext cx="502920" cy="73152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23444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L4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1051560" y="1097280"/>
            <a:ext cx="7635240" cy="731520"/>
          </a:xfrm>
          <a:prstGeom prst="rect">
            <a:avLst/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43000" y="114300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7C3AE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External Capability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143000" y="1444752"/>
            <a:ext cx="7406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Protocol-injected via MCP — type checkers, formatters, static analyzers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011680"/>
            <a:ext cx="502920" cy="7315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14884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L3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051560" y="2011680"/>
            <a:ext cx="7635240" cy="731520"/>
          </a:xfrm>
          <a:prstGeom prst="rect">
            <a:avLst/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43000" y="205740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91B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Semantic Intelligence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143000" y="2359152"/>
            <a:ext cx="7406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LSP: goToDefinition, findReferences · Tree-sitter AST · Turbopuffer (Cursor) · Claude Code LSP (Dec 2025)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2926080"/>
            <a:ext cx="502920" cy="7315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06324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L2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1051560" y="2926080"/>
            <a:ext cx="7635240" cy="731520"/>
          </a:xfrm>
          <a:prstGeom prst="rect">
            <a:avLst/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143000" y="297180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Wrapped Tools (Runtime-managed)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143000" y="3273552"/>
            <a:ext cx="7406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Code: Read, Glob, Grep, LS · Codex CLI: read_file · Gemini CLI: ReadFileTool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companies → same design = same solution, found independently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3840480"/>
            <a:ext cx="502920" cy="73152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397764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D0D0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L1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1051560" y="3840480"/>
            <a:ext cx="7635240" cy="731520"/>
          </a:xfrm>
          <a:prstGeom prst="rect">
            <a:avLst/>
          </a:prstGeom>
          <a:solidFill>
            <a:srgbClr val="161616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143000" y="388620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C55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OS-Native Commands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143000" y="4187952"/>
            <a:ext cx="7406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grep · cat · ls · git diff · npm test · pytest ← behavioral reading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syscalls: open, read, stat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reading happens at L1 + L2.  The runtime governs the OS — it does not replace it.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0D0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9260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Governance Tension — Issue #21696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987552"/>
            <a:ext cx="8229600" cy="27432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143000"/>
            <a:ext cx="8229600" cy="1005840"/>
          </a:xfrm>
          <a:prstGeom prst="rect">
            <a:avLst/>
          </a:prstGeom>
          <a:solidFill>
            <a:srgbClr val="1A1A1A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18872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 system prompt (3 independent sources):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94360" y="1481328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CD34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"You MUST avoid using search commands like find and grep. Use Read and LS instead."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2331720"/>
            <a:ext cx="8229600" cy="960120"/>
          </a:xfrm>
          <a:prstGeom prst="rect">
            <a:avLst/>
          </a:prstGeom>
          <a:solidFill>
            <a:srgbClr val="1A0A0A"/>
          </a:solidFill>
          <a:ln w="19050">
            <a:solidFill>
              <a:srgbClr val="EF444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242316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But: Claude Code frequently ignores this and uses cat, ls, find via Bash anyway.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594360" y="288036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 Issue #21696 · anthropics/claude-code · Jan 2026 · Closed as 'duplicate' = known recurring problem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57200" y="35204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Runtime governance is necessary — but not enough.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57200" y="4041648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0F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compliance is not guaranteed.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AI Coding Agents REALLY Read Code</dc:title>
  <dc:subject>PptxGenJS Presentation</dc:subject>
  <dc:creator>Leandro Damasio</dc:creator>
  <cp:lastModifiedBy>Leandro Damasio</cp:lastModifiedBy>
  <cp:revision>1</cp:revision>
  <dcterms:created xsi:type="dcterms:W3CDTF">2026-02-21T21:48:20Z</dcterms:created>
  <dcterms:modified xsi:type="dcterms:W3CDTF">2026-02-21T21:48:20Z</dcterms:modified>
</cp:coreProperties>
</file>